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9CD0AE6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654321"/>
    <a:srgbClr val="AA3377"/>
    <a:srgbClr val="66CCEE"/>
    <a:srgbClr val="CCBB44"/>
    <a:srgbClr val="218832"/>
    <a:srgbClr val="FFFFFF"/>
    <a:srgbClr val="EE6677"/>
    <a:srgbClr val="4477AA"/>
    <a:srgbClr val="67C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089" autoAdjust="0"/>
    <p:restoredTop sz="94660"/>
  </p:normalViewPr>
  <p:slideViewPr>
    <p:cSldViewPr snapToGrid="0">
      <p:cViewPr>
        <p:scale>
          <a:sx n="66" d="100"/>
          <a:sy n="66" d="100"/>
        </p:scale>
        <p:origin x="-772" y="-7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omments/modernComment_100_9CD0AE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035545-EE8F-448F-81C4-B35F912A6D44}" authorId="{577ACBD5-746E-0599-4EAD-2CFB9BDB328B}" created="2024-11-19T23:14:15.7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30921839" sldId="256"/>
      <ac:grpSpMk id="122" creationId="{9A0A87BD-C242-0CBC-B590-8AF2BC82EA8A}"/>
    </ac:deMkLst>
    <p188:txBody>
      <a:bodyPr/>
      <a:lstStyle/>
      <a:p>
        <a:r>
          <a:rPr lang="en-CA"/>
          <a:t>Boreal caribou is using old RSF</a:t>
        </a:r>
      </a:p>
    </p188:txBody>
  </p188:cm>
  <p188:cm id="{19B62569-BA22-4F0A-ABCA-ABF22D0C8BC3}" authorId="{577ACBD5-746E-0599-4EAD-2CFB9BDB328B}" created="2024-11-20T00:50:01.64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30921839" sldId="256"/>
      <ac:grpSpMk id="116" creationId="{967C8961-030F-3D36-EBCA-C5596F600C3F}"/>
    </ac:deMkLst>
    <p188:txBody>
      <a:bodyPr/>
      <a:lstStyle/>
      <a:p>
        <a:r>
          <a:rPr lang="en-CA"/>
          <a:t>Boreal caribou is using old RSF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334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590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448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644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247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488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594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952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889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384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1373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F2CC5-3E4E-4D7C-BDC9-831F05DB2A40}" type="datetimeFigureOut">
              <a:rPr lang="en-CA" smtClean="0"/>
              <a:t>2024-11-19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4B31C-73CA-453D-AA27-2123062615C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834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hyperlink" Target="https://creativecommons.org/licenses/by-nc/3.0/" TargetMode="External"/><Relationship Id="rId21" Type="http://schemas.openxmlformats.org/officeDocument/2006/relationships/image" Target="../media/image19.png"/><Relationship Id="rId34" Type="http://schemas.openxmlformats.org/officeDocument/2006/relationships/image" Target="../media/image27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hyperlink" Target="https://doi.org/10.1111/ecog.06058" TargetMode="External"/><Relationship Id="rId33" Type="http://schemas.openxmlformats.org/officeDocument/2006/relationships/image" Target="../media/image26.svg"/><Relationship Id="rId38" Type="http://schemas.openxmlformats.org/officeDocument/2006/relationships/image" Target="../media/image31.png"/><Relationship Id="rId2" Type="http://schemas.microsoft.com/office/2018/10/relationships/comments" Target="../comments/modernComment_100_9CD0AE6F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hyperlink" Target="https://doi.org/10.1111/2041-210X.14025" TargetMode="External"/><Relationship Id="rId32" Type="http://schemas.openxmlformats.org/officeDocument/2006/relationships/image" Target="../media/image25.svg"/><Relationship Id="rId37" Type="http://schemas.openxmlformats.org/officeDocument/2006/relationships/image" Target="../media/image30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hyperlink" Target="https://doi.org/10.1186/s40462-019-0177-1" TargetMode="External"/><Relationship Id="rId28" Type="http://schemas.openxmlformats.org/officeDocument/2006/relationships/image" Target="../media/image21.png"/><Relationship Id="rId36" Type="http://schemas.openxmlformats.org/officeDocument/2006/relationships/image" Target="../media/image29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4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hyperlink" Target="https://creativecommons.org/licenses/by-sa/3.0/" TargetMode="External"/><Relationship Id="rId30" Type="http://schemas.openxmlformats.org/officeDocument/2006/relationships/image" Target="../media/image23.svg"/><Relationship Id="rId35" Type="http://schemas.openxmlformats.org/officeDocument/2006/relationships/image" Target="../media/image28.sv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50B73E21-C1CB-0A97-4931-905950D8C605}"/>
              </a:ext>
            </a:extLst>
          </p:cNvPr>
          <p:cNvGrpSpPr/>
          <p:nvPr/>
        </p:nvGrpSpPr>
        <p:grpSpPr>
          <a:xfrm>
            <a:off x="16606775" y="19229298"/>
            <a:ext cx="16268954" cy="21385115"/>
            <a:chOff x="-25400" y="19246960"/>
            <a:chExt cx="16268954" cy="21916920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573B7B9C-716E-B39D-D773-281DF9AB4274}"/>
                </a:ext>
              </a:extLst>
            </p:cNvPr>
            <p:cNvSpPr/>
            <p:nvPr/>
          </p:nvSpPr>
          <p:spPr>
            <a:xfrm>
              <a:off x="-24081" y="19246960"/>
              <a:ext cx="16267635" cy="6560904"/>
            </a:xfrm>
            <a:prstGeom prst="roundRect">
              <a:avLst/>
            </a:prstGeom>
            <a:solidFill>
              <a:srgbClr val="E5E5E5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3FAB1B57-1D49-2F24-068C-6B8BE17B098A}"/>
                </a:ext>
              </a:extLst>
            </p:cNvPr>
            <p:cNvSpPr/>
            <p:nvPr/>
          </p:nvSpPr>
          <p:spPr>
            <a:xfrm>
              <a:off x="-24082" y="34602976"/>
              <a:ext cx="16267635" cy="6560904"/>
            </a:xfrm>
            <a:prstGeom prst="roundRect">
              <a:avLst/>
            </a:prstGeom>
            <a:solidFill>
              <a:srgbClr val="E5E5E5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88A0C9F-B3AA-1285-F65B-198025F2A0DA}"/>
                </a:ext>
              </a:extLst>
            </p:cNvPr>
            <p:cNvSpPr/>
            <p:nvPr/>
          </p:nvSpPr>
          <p:spPr>
            <a:xfrm>
              <a:off x="-24081" y="22133819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7DDC83DD-0308-AF23-F20F-96574B4FBE29}"/>
                </a:ext>
              </a:extLst>
            </p:cNvPr>
            <p:cNvSpPr/>
            <p:nvPr/>
          </p:nvSpPr>
          <p:spPr>
            <a:xfrm>
              <a:off x="-25400" y="26421624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1CDED0DC-2E79-E7DF-D149-B026E3383EBB}"/>
                </a:ext>
              </a:extLst>
            </p:cNvPr>
            <p:cNvSpPr/>
            <p:nvPr/>
          </p:nvSpPr>
          <p:spPr>
            <a:xfrm>
              <a:off x="-24084" y="30225464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DF0CF37-E93D-35FA-5F3F-A030CB7A4FD1}"/>
              </a:ext>
            </a:extLst>
          </p:cNvPr>
          <p:cNvGrpSpPr/>
          <p:nvPr/>
        </p:nvGrpSpPr>
        <p:grpSpPr>
          <a:xfrm>
            <a:off x="105547" y="19240164"/>
            <a:ext cx="16268954" cy="21385115"/>
            <a:chOff x="-25400" y="19246960"/>
            <a:chExt cx="16268954" cy="2191692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A6BEFF7-C47C-6A42-2C30-6601D1C5F4D0}"/>
                </a:ext>
              </a:extLst>
            </p:cNvPr>
            <p:cNvSpPr/>
            <p:nvPr/>
          </p:nvSpPr>
          <p:spPr>
            <a:xfrm>
              <a:off x="-24081" y="19246960"/>
              <a:ext cx="16267635" cy="6560904"/>
            </a:xfrm>
            <a:prstGeom prst="roundRect">
              <a:avLst/>
            </a:prstGeom>
            <a:solidFill>
              <a:srgbClr val="E5E5E5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5F17F32-949A-7E40-57A6-139CE14ADE04}"/>
                </a:ext>
              </a:extLst>
            </p:cNvPr>
            <p:cNvSpPr/>
            <p:nvPr/>
          </p:nvSpPr>
          <p:spPr>
            <a:xfrm>
              <a:off x="-24082" y="34602976"/>
              <a:ext cx="16267635" cy="6560904"/>
            </a:xfrm>
            <a:prstGeom prst="roundRect">
              <a:avLst/>
            </a:prstGeom>
            <a:solidFill>
              <a:srgbClr val="E5E5E5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64A6B3A-5EA1-7C2D-3DD0-06B7FD00738E}"/>
                </a:ext>
              </a:extLst>
            </p:cNvPr>
            <p:cNvSpPr/>
            <p:nvPr/>
          </p:nvSpPr>
          <p:spPr>
            <a:xfrm>
              <a:off x="-24081" y="22133819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735B434-D9F6-D508-975D-F08FAFB5BF54}"/>
                </a:ext>
              </a:extLst>
            </p:cNvPr>
            <p:cNvSpPr/>
            <p:nvPr/>
          </p:nvSpPr>
          <p:spPr>
            <a:xfrm>
              <a:off x="-25400" y="26421624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7C8AA3D8-CE23-7513-C66E-F735BCCAF307}"/>
                </a:ext>
              </a:extLst>
            </p:cNvPr>
            <p:cNvSpPr/>
            <p:nvPr/>
          </p:nvSpPr>
          <p:spPr>
            <a:xfrm>
              <a:off x="-24084" y="30225464"/>
              <a:ext cx="16267635" cy="6560904"/>
            </a:xfrm>
            <a:prstGeom prst="round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algn="ctr" rtl="0" eaLnBrk="1" latinLnBrk="0" hangingPunct="1"/>
              <a:endParaRPr lang="en-CA" sz="3200" dirty="0">
                <a:effectLst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D03B154-F904-7D5F-5156-44756D75B57B}"/>
              </a:ext>
            </a:extLst>
          </p:cNvPr>
          <p:cNvGrpSpPr/>
          <p:nvPr/>
        </p:nvGrpSpPr>
        <p:grpSpPr>
          <a:xfrm>
            <a:off x="6832020" y="2490469"/>
            <a:ext cx="25600369" cy="16215160"/>
            <a:chOff x="4486895" y="1914224"/>
            <a:chExt cx="25301622" cy="1602593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B8EE2B-580A-006E-9EA1-41E382190E29}"/>
                </a:ext>
              </a:extLst>
            </p:cNvPr>
            <p:cNvGrpSpPr/>
            <p:nvPr/>
          </p:nvGrpSpPr>
          <p:grpSpPr>
            <a:xfrm>
              <a:off x="4486895" y="1914224"/>
              <a:ext cx="25301622" cy="16025936"/>
              <a:chOff x="1318559" y="7015870"/>
              <a:chExt cx="20148437" cy="127619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A04F4AC-C82F-D4EE-BC59-97CBB979A78D}"/>
                  </a:ext>
                </a:extLst>
              </p:cNvPr>
              <p:cNvGrpSpPr/>
              <p:nvPr/>
            </p:nvGrpSpPr>
            <p:grpSpPr>
              <a:xfrm>
                <a:off x="1318559" y="7015870"/>
                <a:ext cx="20148437" cy="12761929"/>
                <a:chOff x="73404" y="6894315"/>
                <a:chExt cx="20148437" cy="12761929"/>
              </a:xfrm>
            </p:grpSpPr>
            <p:pic>
              <p:nvPicPr>
                <p:cNvPr id="36" name="Picture 35" descr="A map of canada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D299B3F0-EEF6-8FDE-1F63-DF9ECE46C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181" b="3195"/>
                <a:stretch/>
              </p:blipFill>
              <p:spPr>
                <a:xfrm>
                  <a:off x="73404" y="6894315"/>
                  <a:ext cx="13782295" cy="12217961"/>
                </a:xfrm>
                <a:prstGeom prst="rect">
                  <a:avLst/>
                </a:prstGeom>
                <a:ln w="3175">
                  <a:noFill/>
                </a:ln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2A86779-3DB8-6AE3-8D41-C0944BABF950}"/>
                    </a:ext>
                  </a:extLst>
                </p:cNvPr>
                <p:cNvSpPr txBox="1"/>
                <p:nvPr/>
              </p:nvSpPr>
              <p:spPr>
                <a:xfrm>
                  <a:off x="3532700" y="19002219"/>
                  <a:ext cx="16689141" cy="65402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Fig. 1. 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Telemetry data of the 7 species used. From top to bottom: boreal wolves (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Canis lupus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), boreal and southern mountain caribou (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Rangifer tarandus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), grizzly bears (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Ursus arctos horribilis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), elk (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Cervus canadensis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), mountain goat (</a:t>
                  </a:r>
                  <a:r>
                    <a:rPr lang="en-CA" sz="2400" i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Oreamnos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americanus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), and cougars (</a:t>
                  </a:r>
                  <a:r>
                    <a:rPr lang="en-CA" sz="24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Puma concolor</a:t>
                  </a:r>
                  <a:r>
                    <a:rPr lang="en-CA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).</a:t>
                  </a:r>
                  <a:endParaRPr lang="en-CA" sz="24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DD795B60-5366-FE12-5469-37F96F473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949325" y="8539034"/>
                <a:ext cx="1037016" cy="951442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E6EBF6AE-24D5-5F59-1DF0-10EBB0F51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041241" y="15957829"/>
                <a:ext cx="1295812" cy="1326912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B5E4082-E74E-6096-D121-E26857744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966188" y="17748242"/>
                <a:ext cx="877452" cy="809956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838C008-A6FD-CD8E-854A-BA433ED48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986341" y="18094602"/>
                <a:ext cx="1490058" cy="812550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87E93A6C-AF61-C7CE-F9F3-11E368DF5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2406673" y="14297327"/>
                <a:ext cx="1295812" cy="1295810"/>
              </a:xfrm>
              <a:prstGeom prst="rect">
                <a:avLst/>
              </a:prstGeom>
            </p:spPr>
          </p:pic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CD5A3C9-0A2B-9BF8-33F4-F6C6592DE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19568" y="15522797"/>
                <a:ext cx="1190494" cy="805954"/>
              </a:xfrm>
              <a:prstGeom prst="rect">
                <a:avLst/>
              </a:prstGeom>
            </p:spPr>
          </p:pic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D5080C4A-DFB4-B3C4-2052-E240A560E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949325" y="9647225"/>
                <a:ext cx="1295812" cy="129581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428693E-2D11-8698-8727-513D1BE8059E}"/>
                </a:ext>
              </a:extLst>
            </p:cNvPr>
            <p:cNvGrpSpPr/>
            <p:nvPr/>
          </p:nvGrpSpPr>
          <p:grpSpPr>
            <a:xfrm>
              <a:off x="4768596" y="6688836"/>
              <a:ext cx="5382556" cy="3296412"/>
              <a:chOff x="4768596" y="6688836"/>
              <a:chExt cx="5382556" cy="3296412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C4AF7B-946E-20A7-5A8A-14132A33025A}"/>
                  </a:ext>
                </a:extLst>
              </p:cNvPr>
              <p:cNvSpPr/>
              <p:nvPr/>
            </p:nvSpPr>
            <p:spPr>
              <a:xfrm>
                <a:off x="4768596" y="6688836"/>
                <a:ext cx="4062348" cy="3296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53F1A3-6DE8-6727-A325-F49325D268A7}"/>
                  </a:ext>
                </a:extLst>
              </p:cNvPr>
              <p:cNvSpPr/>
              <p:nvPr/>
            </p:nvSpPr>
            <p:spPr>
              <a:xfrm>
                <a:off x="6088804" y="8852989"/>
                <a:ext cx="4062348" cy="490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1CF7694-F435-467D-73A3-5E0AA6E63209}"/>
              </a:ext>
            </a:extLst>
          </p:cNvPr>
          <p:cNvSpPr txBox="1"/>
          <p:nvPr/>
        </p:nvSpPr>
        <p:spPr>
          <a:xfrm>
            <a:off x="23493" y="335487"/>
            <a:ext cx="32894908" cy="28315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How does temperature affect how and where mammals move?</a:t>
            </a:r>
          </a:p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Stefano Mezzini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Chris H. Fleming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3, 4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Siobhan Darlington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Adam T. Ford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Karen E. Hodges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Kirk Safford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Robert Serrouya,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1, 2, 6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Michael J. Noonan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1, 2, 7</a:t>
            </a:r>
            <a:b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en-US" sz="16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Okanagan Institute for Biodiversity, Resilience, and Ecosystem Services, The University of British Columbia Okanagan, Kelowna, British Columbia, Canada. (</a:t>
            </a:r>
            <a:r>
              <a:rPr lang="en-US" sz="16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Department of Biology, The University of British Columbia Okanagan, Kelowna, British 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Columbia, Canada. </a:t>
            </a:r>
          </a:p>
          <a:p>
            <a:pPr algn="ctr"/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(3) Department of Biology, University of Central Florida, Orlando, Florida 32816, United 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States. (</a:t>
            </a:r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4) Smithsonian Conservation Biology Institute, National Zoological Park, 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Front Royal, V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irginia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22630, United States. (5) BC Parks.</a:t>
            </a:r>
          </a:p>
          <a:p>
            <a:pPr algn="ctr"/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(6) 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Wildlife Science Centre, Biodiversity Pathways, University of British Columbia Okanagan, Revelstoke, </a:t>
            </a:r>
            <a:r>
              <a:rPr lang="en-US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British Columbia, Canada. (7) Department of Computer Science, Math, Physics, and Statistics, The University of British </a:t>
            </a:r>
            <a:r>
              <a:rPr lang="en-CA" sz="16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Columbia Okanagan, Kelowna, British Columbia, Canada.</a:t>
            </a:r>
            <a:endParaRPr lang="en-CA" sz="1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DDD3A6-7D17-61B4-A0BA-3FF82B9F66CC}"/>
              </a:ext>
            </a:extLst>
          </p:cNvPr>
          <p:cNvSpPr/>
          <p:nvPr/>
        </p:nvSpPr>
        <p:spPr>
          <a:xfrm>
            <a:off x="647704" y="6277767"/>
            <a:ext cx="9485372" cy="6040725"/>
          </a:xfrm>
          <a:prstGeom prst="roundRect">
            <a:avLst/>
          </a:prstGeom>
          <a:solidFill>
            <a:srgbClr val="E5E5E5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algn="ctr"/>
            <a:endParaRPr lang="en-US" sz="3200" b="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 affects mammals’ movement costs, physiology, and offspring survival.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change has caused many mammals to change when, how, and where they move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change have had </a:t>
            </a: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cascading effects on individuals’ fitness and habitat selection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predict how climate change will affect BC mammals by the end of the century?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476363-CC3A-4969-86D9-208AB0163B31}"/>
              </a:ext>
            </a:extLst>
          </p:cNvPr>
          <p:cNvGrpSpPr/>
          <p:nvPr/>
        </p:nvGrpSpPr>
        <p:grpSpPr>
          <a:xfrm>
            <a:off x="16617521" y="40877084"/>
            <a:ext cx="16300880" cy="2860138"/>
            <a:chOff x="17434929" y="40575857"/>
            <a:chExt cx="14610636" cy="252254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D79D091-B3F6-7D04-B336-05D5617538D3}"/>
                </a:ext>
              </a:extLst>
            </p:cNvPr>
            <p:cNvSpPr/>
            <p:nvPr/>
          </p:nvSpPr>
          <p:spPr>
            <a:xfrm>
              <a:off x="17434929" y="40575857"/>
              <a:ext cx="14610636" cy="2522542"/>
            </a:xfrm>
            <a:prstGeom prst="roundRect">
              <a:avLst/>
            </a:prstGeom>
            <a:solidFill>
              <a:srgbClr val="E5E5E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 sz="1858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FC2675-F49A-461C-98D8-801B4BE63F86}"/>
                </a:ext>
              </a:extLst>
            </p:cNvPr>
            <p:cNvGrpSpPr/>
            <p:nvPr/>
          </p:nvGrpSpPr>
          <p:grpSpPr>
            <a:xfrm>
              <a:off x="17666098" y="40651641"/>
              <a:ext cx="14366837" cy="2366743"/>
              <a:chOff x="17678727" y="40651641"/>
              <a:chExt cx="14366837" cy="2366743"/>
            </a:xfrm>
          </p:grpSpPr>
          <p:sp>
            <p:nvSpPr>
              <p:cNvPr id="19" name="TextBox 50">
                <a:extLst>
                  <a:ext uri="{FF2B5EF4-FFF2-40B4-BE49-F238E27FC236}">
                    <a16:creationId xmlns:a16="http://schemas.microsoft.com/office/drawing/2014/main" id="{2F37993A-AEDD-577A-B4C9-FC679BC935CA}"/>
                  </a:ext>
                </a:extLst>
              </p:cNvPr>
              <p:cNvSpPr txBox="1"/>
              <p:nvPr/>
            </p:nvSpPr>
            <p:spPr>
              <a:xfrm>
                <a:off x="17678727" y="40651641"/>
                <a:ext cx="14366837" cy="782247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Ins="91439" rtlCol="0" anchor="t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Funder acknowledgements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8B11141-E14A-9AFE-1FF3-8BDAC31AC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02887" y="41417724"/>
                <a:ext cx="1331226" cy="1331225"/>
              </a:xfrm>
              <a:prstGeom prst="rect">
                <a:avLst/>
              </a:prstGeom>
              <a:ln w="3175">
                <a:noFill/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540EC25-470A-204F-7083-88D2C585F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27866" y="41912272"/>
                <a:ext cx="3869368" cy="960907"/>
              </a:xfrm>
              <a:prstGeom prst="rect">
                <a:avLst/>
              </a:prstGeom>
              <a:ln w="3175">
                <a:noFill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69E43C8-1B81-682D-3BE9-A22F5F6DF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42570" y="40767807"/>
                <a:ext cx="2640897" cy="792268"/>
              </a:xfrm>
              <a:prstGeom prst="rect">
                <a:avLst/>
              </a:prstGeom>
              <a:ln w="3175">
                <a:noFill/>
              </a:ln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EE7DA32-FACD-CABB-F5B8-6FD09B03E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25972" y="41636237"/>
                <a:ext cx="2905733" cy="1244621"/>
              </a:xfrm>
              <a:prstGeom prst="rect">
                <a:avLst/>
              </a:prstGeom>
              <a:ln w="3175">
                <a:noFill/>
              </a:ln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FFDFF8E-A55D-21AC-3A80-80B244916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19667" y="40708058"/>
                <a:ext cx="4173663" cy="2310326"/>
              </a:xfrm>
              <a:prstGeom prst="rect">
                <a:avLst/>
              </a:prstGeom>
              <a:ln w="3175">
                <a:noFill/>
              </a:ln>
            </p:spPr>
          </p:pic>
        </p:grp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0B7E6D2-ABC5-B245-F6DE-9E9D5F2E0FB5}"/>
              </a:ext>
            </a:extLst>
          </p:cNvPr>
          <p:cNvSpPr/>
          <p:nvPr/>
        </p:nvSpPr>
        <p:spPr>
          <a:xfrm>
            <a:off x="1" y="40877085"/>
            <a:ext cx="16243554" cy="2860138"/>
          </a:xfrm>
          <a:prstGeom prst="roundRect">
            <a:avLst/>
          </a:prstGeom>
          <a:solidFill>
            <a:srgbClr val="E5E5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Noonan M.J., Fleming C.H., Akre T.S., Drescher-Lehman J.,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Gurarie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E., Harrison A.-L., et al. (2019). Scale-insensitive estimation of speed and distance traveled from animal tracking data. Movement Ecology 7, 35.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3"/>
              </a:rPr>
              <a:t>https://doi.org/10.1186/s40462-019-0177-1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Alston J.M., Fleming C.H., Kays R., Streicher J.P., Downs C.T., Ramesh T., et al. (2022). Mitigating </a:t>
            </a:r>
            <a:r>
              <a:rPr lang="en-CA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pseudoreplication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bias in resource selection functions with autocorrelation‐informed weighting. Methods in Ecology and Evolution, 2041–210X.14025. 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4"/>
              </a:rPr>
              <a:t>https://doi.org/10.1111/2041-210X.14025</a:t>
            </a:r>
            <a:endParaRPr lang="en-CA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McCabe J.D., Clare J.D., Miller T.A., </a:t>
            </a:r>
            <a:r>
              <a:rPr lang="en-CA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Katzner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T.E., Cooper J., </a:t>
            </a:r>
            <a:r>
              <a:rPr lang="en-CA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Somershoe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S., et al. (2021). Resource selection functions based on hierarchical generalized additive models provide new insights into individual animal variation and species distributions. </a:t>
            </a:r>
            <a:r>
              <a:rPr lang="en-CA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Ecography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44, 1756–1768. </a:t>
            </a:r>
            <a:r>
              <a:rPr lang="en-CA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5"/>
              </a:rPr>
              <a:t>https://doi.org/10.1111/ecog.06058</a:t>
            </a:r>
            <a:endParaRPr lang="en-CA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Cougar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phylopic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26"/>
              </a:rPr>
              <a:t>CC BY-NC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3.0: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Cristian Osorio &amp; Paula Carrera, Proyecto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Carnivoros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Australes</a:t>
            </a:r>
            <a:endParaRPr lang="en-GB" sz="1600" noProof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Mountain goat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phylopic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27"/>
              </a:rPr>
              <a:t>CC-BY-SA 3.0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Sarah E. Haworth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06F33-B62F-0BD1-6567-4D3651C2C518}"/>
              </a:ext>
            </a:extLst>
          </p:cNvPr>
          <p:cNvSpPr/>
          <p:nvPr/>
        </p:nvSpPr>
        <p:spPr>
          <a:xfrm>
            <a:off x="437396" y="19322214"/>
            <a:ext cx="15713260" cy="219232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species will move more, others less</a:t>
            </a:r>
          </a:p>
          <a:p>
            <a:endParaRPr 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species adapted their daily or seasonal movement behavior in response to changes in temperature, but each species responded differently (Fig. 2).</a:t>
            </a: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2.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Relative effects of temperature on species’ daily and seasonal trends in distance traveled.</a:t>
            </a:r>
          </a:p>
          <a:p>
            <a:pPr algn="ctr"/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indicates 4 times more movement than the overall mean, while red indicates four 4 times less movement.</a:t>
            </a:r>
            <a:endParaRPr lang="en-CA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change will affect each species’ movement differently. Some will move more; others will move less (Fig. 3).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S. mountain caribou are predicted to respond the most.</a:t>
            </a:r>
            <a:endParaRPr lang="en-CA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3.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Predicted change in mean distance travelled throughout the 21</a:t>
            </a:r>
            <a:r>
              <a:rPr lang="en-CA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century, under different climate change scenarios. Lines indicate the median change; ribbons are the 90% range of predicted mean changes.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16FCAA-9CBF-68B3-832D-E83A07EECD8A}"/>
              </a:ext>
            </a:extLst>
          </p:cNvPr>
          <p:cNvSpPr/>
          <p:nvPr/>
        </p:nvSpPr>
        <p:spPr>
          <a:xfrm>
            <a:off x="16674847" y="19317251"/>
            <a:ext cx="16138006" cy="219232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species will </a:t>
            </a:r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 different habitats</a:t>
            </a:r>
            <a:endParaRPr lang="en-CA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species adapted their habitat selection in response to changes in temperature, but each species responded differently (Fig. 4). 5 of 7 move along elevational gradients.</a:t>
            </a: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CA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4.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Each species’ relative selection strength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(RSS) 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forest cover, elevation, and distance from water.</a:t>
            </a:r>
          </a:p>
          <a:p>
            <a:pPr algn="ctr"/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capped at 4 times weaker or stronger RSS for ease of readability.</a:t>
            </a:r>
          </a:p>
          <a:p>
            <a:endParaRPr lang="en-CA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change will have complex and variable effects on species’ habitat selection. Landscapes are heterogeneous, so temporal trends are very uncertain if ignoring space.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5.</a:t>
            </a:r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Predicted change in relative habitat selection strength for each species’ observed population ranges.</a:t>
            </a:r>
          </a:p>
          <a:p>
            <a:pPr algn="ctr"/>
            <a:r>
              <a:rPr lang="en-CA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Lines indicate the median change; ribbons are the 90% range of predicted mean changes.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C0372CA-EA75-249C-91BA-3374256C1749}"/>
              </a:ext>
            </a:extLst>
          </p:cNvPr>
          <p:cNvSpPr/>
          <p:nvPr/>
        </p:nvSpPr>
        <p:spPr>
          <a:xfrm>
            <a:off x="741341" y="13374699"/>
            <a:ext cx="10320975" cy="4485307"/>
          </a:xfrm>
          <a:prstGeom prst="roundRect">
            <a:avLst/>
          </a:prstGeom>
          <a:solidFill>
            <a:srgbClr val="E5E5E5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algn="ctr" rtl="0" eaLnBrk="1" latinLnBrk="0" hangingPunct="1"/>
            <a:r>
              <a:rPr lang="en-CA" sz="4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CA" sz="4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 rtl="0" eaLnBrk="1" latinLnBrk="0" hangingPunct="1">
              <a:buFont typeface="Arial" panose="020B0604020202020204" pitchFamily="34" charset="0"/>
              <a:buChar char="•"/>
            </a:pPr>
            <a:endParaRPr lang="en-CA" sz="3200" b="0" i="0" kern="1200" baseline="0" dirty="0"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l" rtl="0" eaLnBrk="1" latinLnBrk="0" hangingPunct="1">
              <a:buFont typeface="Arial" panose="020B0604020202020204" pitchFamily="34" charset="0"/>
              <a:buChar char="•"/>
            </a:pPr>
            <a:r>
              <a:rPr lang="en-CA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Telemetry data from </a:t>
            </a: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 species (Fig. 1)</a:t>
            </a:r>
          </a:p>
          <a:p>
            <a:pPr marL="457200" indent="-457200" algn="l" rtl="0" eaLnBrk="1" latinLnBrk="0" hangingPunct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</a:t>
            </a:r>
            <a:r>
              <a:rPr lang="en-CA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speed using </a:t>
            </a:r>
            <a:r>
              <a:rPr lang="en-CA" sz="3200" b="1" i="0" kern="1200" baseline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ctmm</a:t>
            </a:r>
            <a:r>
              <a:rPr lang="en-CA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package</a:t>
            </a:r>
            <a:r>
              <a:rPr lang="en-CA" sz="3200" b="0" i="0" kern="12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en-CA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</a:t>
            </a:r>
            <a:r>
              <a:rPr lang="en-CA" sz="3200" b="1" i="0" kern="1200" baseline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CA" sz="3200" b="0" i="0" kern="1200" baseline="30000" dirty="0"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l" rtl="0" eaLnBrk="1" latinLnBrk="0" hangingPunct="1">
              <a:buFont typeface="Arial" panose="020B0604020202020204" pitchFamily="34" charset="0"/>
              <a:buChar char="•"/>
            </a:pPr>
            <a:r>
              <a:rPr lang="en-CA" sz="3200" b="0" i="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Fit</a:t>
            </a:r>
            <a:r>
              <a:rPr lang="en-CA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Hierarchical Generalized Additive to estimate</a:t>
            </a:r>
            <a:r>
              <a:rPr lang="en-US" sz="320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Effects of temperature on P(moving) and speed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Habitat selection using Hierarchical Resource Selection 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</a:t>
            </a: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unctions</a:t>
            </a:r>
            <a:r>
              <a:rPr lang="en-US" sz="3200" b="0" i="0" kern="12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2,3</a:t>
            </a:r>
            <a:r>
              <a:rPr lang="en-US" sz="3200" b="0" i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CA" sz="3200" dirty="0">
              <a:effectLst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120809B-1950-306A-B15A-BC76181E3F40}"/>
              </a:ext>
            </a:extLst>
          </p:cNvPr>
          <p:cNvSpPr/>
          <p:nvPr/>
        </p:nvSpPr>
        <p:spPr>
          <a:xfrm>
            <a:off x="21095910" y="5052193"/>
            <a:ext cx="10832556" cy="6006785"/>
          </a:xfrm>
          <a:prstGeom prst="roundRect">
            <a:avLst/>
          </a:prstGeom>
          <a:solidFill>
            <a:srgbClr val="E5E5E5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Significance and central findings</a:t>
            </a:r>
          </a:p>
          <a:p>
            <a:pPr algn="ctr"/>
            <a:endParaRPr lang="en-US" sz="3600" b="1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change is rapidly altering the landscapes mammals live in</a:t>
            </a: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We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uantified how temperature affects mammals’ movement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 to </a:t>
            </a:r>
            <a:r>
              <a:rPr lang="en-US" sz="32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how and where mammals will move in the 21</a:t>
            </a:r>
            <a:r>
              <a:rPr lang="en-US" sz="3200" b="1" i="0" u="none" strike="noStrike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32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century</a:t>
            </a: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We found that although </a:t>
            </a:r>
            <a:r>
              <a:rPr lang="en-US" sz="32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species move to higher elevations to escape the heat</a:t>
            </a:r>
            <a:r>
              <a:rPr lang="en-US" sz="32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temperature affects each species differently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conservation-based decisions should be made on a species-level basis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0" i="0" u="none" strike="noStrike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A6E23E9-CE96-90FD-EDFE-1166331C6DF1}"/>
              </a:ext>
            </a:extLst>
          </p:cNvPr>
          <p:cNvGrpSpPr/>
          <p:nvPr/>
        </p:nvGrpSpPr>
        <p:grpSpPr>
          <a:xfrm>
            <a:off x="231887" y="30858178"/>
            <a:ext cx="16002000" cy="8685870"/>
            <a:chOff x="-939920" y="29512093"/>
            <a:chExt cx="17930502" cy="1001891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5371F57-C4A5-8F88-CE0A-A308DC2A3CBE}"/>
                </a:ext>
              </a:extLst>
            </p:cNvPr>
            <p:cNvPicPr>
              <a:picLocks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939920" y="29512093"/>
              <a:ext cx="17930502" cy="100189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A6F95BA-A952-D7E8-2A75-831FE6C7AD1E}"/>
                </a:ext>
              </a:extLst>
            </p:cNvPr>
            <p:cNvGrpSpPr/>
            <p:nvPr/>
          </p:nvGrpSpPr>
          <p:grpSpPr>
            <a:xfrm>
              <a:off x="-142719" y="30310053"/>
              <a:ext cx="12924391" cy="8767093"/>
              <a:chOff x="-142719" y="30310053"/>
              <a:chExt cx="12924391" cy="8767093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95343715-458D-C4B7-3765-730A83F11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260" y="31840747"/>
                <a:ext cx="828522" cy="760152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8F53529D-35D6-2733-13AF-DA4A56C15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95878" y="31532868"/>
                <a:ext cx="1035286" cy="1060134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D2A76255-B1AB-46CA-AD89-E97E709E8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803309" y="30310053"/>
                <a:ext cx="701038" cy="647112"/>
              </a:xfrm>
              <a:prstGeom prst="rect">
                <a:avLst/>
              </a:prstGeom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FD36C9B3-8FC0-84F2-8C11-68BEAA63C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6386" y="33261276"/>
                <a:ext cx="1035286" cy="1035284"/>
              </a:xfrm>
              <a:prstGeom prst="rect">
                <a:avLst/>
              </a:prstGeom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0D31C48-C624-4A39-AD4C-E044793E3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8258" y="38433233"/>
                <a:ext cx="951142" cy="643913"/>
              </a:xfrm>
              <a:prstGeom prst="rect">
                <a:avLst/>
              </a:prstGeom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06A6BEE9-CCE8-C45B-C6E0-FAD33AD81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913949" y="34877477"/>
                <a:ext cx="1035286" cy="1035284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08F53ECF-42DC-E812-29C5-BDE875670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142719" y="35252534"/>
                <a:ext cx="1190478" cy="649184"/>
              </a:xfrm>
              <a:prstGeom prst="rect">
                <a:avLst/>
              </a:prstGeom>
            </p:spPr>
          </p:pic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67C8961-030F-3D36-EBCA-C5596F600C3F}"/>
              </a:ext>
            </a:extLst>
          </p:cNvPr>
          <p:cNvGrpSpPr/>
          <p:nvPr/>
        </p:nvGrpSpPr>
        <p:grpSpPr>
          <a:xfrm>
            <a:off x="16766944" y="21288786"/>
            <a:ext cx="16002033" cy="7228245"/>
            <a:chOff x="16766944" y="21136386"/>
            <a:chExt cx="16002033" cy="72282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E85A654-51EE-DDAE-3C84-54E2A15F3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66944" y="21963818"/>
              <a:ext cx="16002033" cy="64008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CF1DFD8-1326-DBAD-52B3-394840EE2E2F}"/>
                </a:ext>
              </a:extLst>
            </p:cNvPr>
            <p:cNvGrpSpPr/>
            <p:nvPr/>
          </p:nvGrpSpPr>
          <p:grpSpPr>
            <a:xfrm>
              <a:off x="18100831" y="21136386"/>
              <a:ext cx="13099219" cy="821890"/>
              <a:chOff x="18100831" y="20869686"/>
              <a:chExt cx="13099219" cy="821890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B0155390-0BAC-6CA6-3A1B-1643E5671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18100831" y="21095545"/>
                <a:ext cx="629282" cy="577350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54BAF761-4960-48EB-78E3-4C86A951C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0194076" y="20869686"/>
                <a:ext cx="786324" cy="805194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C7C306D1-BC81-A5DF-D900-53EF9012D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2346602" y="21186240"/>
                <a:ext cx="532454" cy="491496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B11BEDEC-BAA3-96A0-7349-CF68A8D5E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8557184" y="20901892"/>
                <a:ext cx="786324" cy="786320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E2233A66-3660-10B0-401B-9F346595A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477634" y="21202508"/>
                <a:ext cx="722416" cy="489068"/>
              </a:xfrm>
              <a:prstGeom prst="rect">
                <a:avLst/>
              </a:prstGeom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FDD9D1AC-6DC5-2C1D-FE6C-A01922555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6430095" y="20894095"/>
                <a:ext cx="786326" cy="786322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C558EAB4-9F7B-284C-273A-A449F4BED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24176859" y="21176440"/>
                <a:ext cx="904196" cy="493070"/>
              </a:xfrm>
              <a:prstGeom prst="rect">
                <a:avLst/>
              </a:prstGeom>
            </p:spPr>
          </p:pic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E5473B4-A548-7C7B-DB45-E296F8725312}"/>
              </a:ext>
            </a:extLst>
          </p:cNvPr>
          <p:cNvGrpSpPr>
            <a:grpSpLocks noChangeAspect="1"/>
          </p:cNvGrpSpPr>
          <p:nvPr/>
        </p:nvGrpSpPr>
        <p:grpSpPr>
          <a:xfrm>
            <a:off x="224975" y="21339920"/>
            <a:ext cx="16002000" cy="7165113"/>
            <a:chOff x="224975" y="21189140"/>
            <a:chExt cx="16002000" cy="716511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6C46668-5F62-CBE2-BB99-308E349B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975" y="22020129"/>
              <a:ext cx="16002000" cy="633412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9C56AEA-77E7-96F9-3E60-E5EC51166C03}"/>
                </a:ext>
              </a:extLst>
            </p:cNvPr>
            <p:cNvGrpSpPr/>
            <p:nvPr/>
          </p:nvGrpSpPr>
          <p:grpSpPr>
            <a:xfrm>
              <a:off x="1570368" y="21189140"/>
              <a:ext cx="13099219" cy="821890"/>
              <a:chOff x="18100831" y="20920486"/>
              <a:chExt cx="13099219" cy="821890"/>
            </a:xfrm>
          </p:grpSpPr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3402DA78-B94A-A418-4B4B-BDA9DCB4C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18100831" y="21146345"/>
                <a:ext cx="629282" cy="577350"/>
              </a:xfrm>
              <a:prstGeom prst="rect">
                <a:avLst/>
              </a:prstGeom>
            </p:spPr>
          </p:pic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CFD18704-13AF-8064-AC18-4E3C0FC26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0194076" y="20920486"/>
                <a:ext cx="786324" cy="805194"/>
              </a:xfrm>
              <a:prstGeom prst="rect">
                <a:avLst/>
              </a:prstGeom>
            </p:spPr>
          </p:pic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2BA14454-C3DB-8CD3-4914-4AF710CD7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2346602" y="21237040"/>
                <a:ext cx="532454" cy="491496"/>
              </a:xfrm>
              <a:prstGeom prst="rect">
                <a:avLst/>
              </a:prstGeom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50166977-9BA7-CD9F-FBB2-42B86381A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8557184" y="20952692"/>
                <a:ext cx="786324" cy="786320"/>
              </a:xfrm>
              <a:prstGeom prst="rect">
                <a:avLst/>
              </a:prstGeom>
            </p:spPr>
          </p:pic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B9127E26-26FA-D37F-C62A-F6B8A3607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477634" y="21253308"/>
                <a:ext cx="722416" cy="489068"/>
              </a:xfrm>
              <a:prstGeom prst="rect">
                <a:avLst/>
              </a:prstGeom>
            </p:spPr>
          </p:pic>
          <p:pic>
            <p:nvPicPr>
              <p:cNvPr id="102" name="Graphic 101">
                <a:extLst>
                  <a:ext uri="{FF2B5EF4-FFF2-40B4-BE49-F238E27FC236}">
                    <a16:creationId xmlns:a16="http://schemas.microsoft.com/office/drawing/2014/main" id="{787A85CE-9D87-722E-35E9-5824EE28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6430095" y="20944895"/>
                <a:ext cx="786326" cy="786322"/>
              </a:xfrm>
              <a:prstGeom prst="rect">
                <a:avLst/>
              </a:prstGeom>
            </p:spPr>
          </p:pic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1AF7C00D-E1E3-7739-F57D-A55C88D2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24176859" y="21227240"/>
                <a:ext cx="904196" cy="493070"/>
              </a:xfrm>
              <a:prstGeom prst="rect">
                <a:avLst/>
              </a:prstGeom>
            </p:spPr>
          </p:pic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A0A87BD-C242-0CBC-B590-8AF2BC82EA8A}"/>
              </a:ext>
            </a:extLst>
          </p:cNvPr>
          <p:cNvGrpSpPr/>
          <p:nvPr/>
        </p:nvGrpSpPr>
        <p:grpSpPr>
          <a:xfrm>
            <a:off x="16810855" y="30856453"/>
            <a:ext cx="16001999" cy="8686800"/>
            <a:chOff x="-939920" y="29511557"/>
            <a:chExt cx="17930501" cy="100199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C05825E-5666-D8BF-0E69-FAF8B8BEEAD2}"/>
                </a:ext>
              </a:extLst>
            </p:cNvPr>
            <p:cNvPicPr>
              <a:picLocks/>
            </p:cNvPicPr>
            <p:nvPr/>
          </p:nvPicPr>
          <p:blipFill>
            <a:blip r:embed="rId3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939920" y="29511557"/>
              <a:ext cx="17930501" cy="1001998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1F6E851-D393-A498-20DD-5628E4B94293}"/>
                </a:ext>
              </a:extLst>
            </p:cNvPr>
            <p:cNvGrpSpPr/>
            <p:nvPr/>
          </p:nvGrpSpPr>
          <p:grpSpPr>
            <a:xfrm>
              <a:off x="-327718" y="30119616"/>
              <a:ext cx="13066700" cy="8957530"/>
              <a:chOff x="-327718" y="30119616"/>
              <a:chExt cx="13066700" cy="8957530"/>
            </a:xfrm>
          </p:grpSpPr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629D4778-08DF-0E9C-D906-7B7FD682C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6739" y="31840747"/>
                <a:ext cx="828522" cy="760152"/>
              </a:xfrm>
              <a:prstGeom prst="rect">
                <a:avLst/>
              </a:prstGeom>
            </p:spPr>
          </p:pic>
          <p:pic>
            <p:nvPicPr>
              <p:cNvPr id="126" name="Graphic 125">
                <a:extLst>
                  <a:ext uri="{FF2B5EF4-FFF2-40B4-BE49-F238E27FC236}">
                    <a16:creationId xmlns:a16="http://schemas.microsoft.com/office/drawing/2014/main" id="{8244200A-150C-1DA3-AE57-DE62C3E91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39728" y="31532868"/>
                <a:ext cx="1035287" cy="1060134"/>
              </a:xfrm>
              <a:prstGeom prst="rect">
                <a:avLst/>
              </a:prstGeom>
            </p:spPr>
          </p:pic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8EBA2042-D1BB-DA83-BCB1-FB9184C25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703695" y="30119616"/>
                <a:ext cx="701038" cy="647112"/>
              </a:xfrm>
              <a:prstGeom prst="rect">
                <a:avLst/>
              </a:prstGeom>
            </p:spPr>
          </p:pic>
          <p:pic>
            <p:nvPicPr>
              <p:cNvPr id="128" name="Graphic 127">
                <a:extLst>
                  <a:ext uri="{FF2B5EF4-FFF2-40B4-BE49-F238E27FC236}">
                    <a16:creationId xmlns:a16="http://schemas.microsoft.com/office/drawing/2014/main" id="{7E7B9F71-87CC-C802-74A2-143D90D01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03695" y="33231978"/>
                <a:ext cx="1035287" cy="1035284"/>
              </a:xfrm>
              <a:prstGeom prst="rect">
                <a:avLst/>
              </a:prstGeom>
            </p:spPr>
          </p:pic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5A728B4B-FB0C-67E1-09EE-4DA06AB3B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146739" y="38433233"/>
                <a:ext cx="951142" cy="643913"/>
              </a:xfrm>
              <a:prstGeom prst="rect">
                <a:avLst/>
              </a:prstGeom>
            </p:spPr>
          </p:pic>
          <p:pic>
            <p:nvPicPr>
              <p:cNvPr id="130" name="Graphic 129">
                <a:extLst>
                  <a:ext uri="{FF2B5EF4-FFF2-40B4-BE49-F238E27FC236}">
                    <a16:creationId xmlns:a16="http://schemas.microsoft.com/office/drawing/2014/main" id="{BAD73A06-E418-C16B-1BC4-D72C9E11E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913949" y="34921424"/>
                <a:ext cx="1035286" cy="1035284"/>
              </a:xfrm>
              <a:prstGeom prst="rect">
                <a:avLst/>
              </a:prstGeom>
            </p:spPr>
          </p:pic>
          <p:pic>
            <p:nvPicPr>
              <p:cNvPr id="131" name="Graphic 130">
                <a:extLst>
                  <a:ext uri="{FF2B5EF4-FFF2-40B4-BE49-F238E27FC236}">
                    <a16:creationId xmlns:a16="http://schemas.microsoft.com/office/drawing/2014/main" id="{06E4F648-8259-1A6C-B02A-BB1416A43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-327718" y="35252534"/>
                <a:ext cx="1190478" cy="649184"/>
              </a:xfrm>
              <a:prstGeom prst="rect">
                <a:avLst/>
              </a:prstGeom>
            </p:spPr>
          </p:pic>
        </p:grpSp>
      </p:grp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92AF367-C768-C131-17C8-5B8B8B3DBD32}"/>
              </a:ext>
            </a:extLst>
          </p:cNvPr>
          <p:cNvCxnSpPr>
            <a:cxnSpLocks/>
          </p:cNvCxnSpPr>
          <p:nvPr/>
        </p:nvCxnSpPr>
        <p:spPr>
          <a:xfrm>
            <a:off x="16373182" y="21742517"/>
            <a:ext cx="0" cy="17602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BD9BB5E-F5E2-13A8-58FE-677AF5D051E5}"/>
              </a:ext>
            </a:extLst>
          </p:cNvPr>
          <p:cNvCxnSpPr>
            <a:cxnSpLocks/>
          </p:cNvCxnSpPr>
          <p:nvPr/>
        </p:nvCxnSpPr>
        <p:spPr>
          <a:xfrm>
            <a:off x="16608132" y="21894917"/>
            <a:ext cx="0" cy="17602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EEE866E-D9B4-CE6E-DD19-FB2D44781C99}"/>
              </a:ext>
            </a:extLst>
          </p:cNvPr>
          <p:cNvCxnSpPr>
            <a:cxnSpLocks/>
          </p:cNvCxnSpPr>
          <p:nvPr/>
        </p:nvCxnSpPr>
        <p:spPr>
          <a:xfrm>
            <a:off x="106421" y="21894917"/>
            <a:ext cx="0" cy="17602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4F2E1D7-FCBE-653E-BD1C-5A31857D86A8}"/>
              </a:ext>
            </a:extLst>
          </p:cNvPr>
          <p:cNvCxnSpPr>
            <a:cxnSpLocks/>
          </p:cNvCxnSpPr>
          <p:nvPr/>
        </p:nvCxnSpPr>
        <p:spPr>
          <a:xfrm>
            <a:off x="32876832" y="21894917"/>
            <a:ext cx="0" cy="17602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9218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1349</TotalTime>
  <Words>947</Words>
  <Application>Microsoft Office PowerPoint</Application>
  <PresentationFormat>Custom</PresentationFormat>
  <Paragraphs>120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Courier New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Stefano Mezzini</dc:creator>
  <cp:lastModifiedBy>Stefano Mezzini</cp:lastModifiedBy>
  <cp:revision>54</cp:revision>
  <dcterms:created xsi:type="dcterms:W3CDTF">2024-11-15T16:03:35Z</dcterms:created>
  <dcterms:modified xsi:type="dcterms:W3CDTF">2024-11-20T00:50:08Z</dcterms:modified>
</cp:coreProperties>
</file>